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93" r:id="rId5"/>
    <p:sldId id="257" r:id="rId6"/>
    <p:sldId id="296" r:id="rId7"/>
    <p:sldId id="297" r:id="rId8"/>
    <p:sldId id="298" r:id="rId9"/>
    <p:sldId id="295" r:id="rId10"/>
    <p:sldId id="299" r:id="rId11"/>
    <p:sldId id="281" r:id="rId12"/>
    <p:sldId id="300" r:id="rId13"/>
    <p:sldId id="301" r:id="rId14"/>
    <p:sldId id="302" r:id="rId15"/>
    <p:sldId id="290" r:id="rId16"/>
    <p:sldId id="303" r:id="rId17"/>
    <p:sldId id="304" r:id="rId18"/>
    <p:sldId id="305" r:id="rId19"/>
    <p:sldId id="306" r:id="rId20"/>
    <p:sldId id="309" r:id="rId21"/>
    <p:sldId id="308" r:id="rId22"/>
    <p:sldId id="307" r:id="rId2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0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3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4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738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6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26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3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9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9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40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8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8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8A716-F0C1-4774-9C6C-CA44BC75B30A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4F4CD-39CC-4F01-8107-3885B1538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77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t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T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TIF"/><Relationship Id="rId4" Type="http://schemas.openxmlformats.org/officeDocument/2006/relationships/image" Target="../media/image19.t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TIF"/><Relationship Id="rId4" Type="http://schemas.openxmlformats.org/officeDocument/2006/relationships/image" Target="../media/image24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G"/><Relationship Id="rId4" Type="http://schemas.openxmlformats.org/officeDocument/2006/relationships/image" Target="../media/image31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"/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T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tif"/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t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"/><Relationship Id="rId2" Type="http://schemas.openxmlformats.org/officeDocument/2006/relationships/image" Target="../media/image47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t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"/><Relationship Id="rId2" Type="http://schemas.openxmlformats.org/officeDocument/2006/relationships/image" Target="../media/image50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T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if"/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724C24-B6A6-45D2-8B1D-E952742F6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8" y="249193"/>
            <a:ext cx="6010120" cy="60101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03AB03-A515-4CC5-A5CB-43737F6385E0}"/>
              </a:ext>
            </a:extLst>
          </p:cNvPr>
          <p:cNvSpPr txBox="1"/>
          <p:nvPr/>
        </p:nvSpPr>
        <p:spPr>
          <a:xfrm>
            <a:off x="6185171" y="1123287"/>
            <a:ext cx="372083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200" kern="1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Radiological images of tumors 1-4 of a multiple recurrent patient : An 18 year-old woman was diagnosed with a right posterior frontal gyrus astroblastoma and underwent near total resection with adjuvant radiotherapy (59.4 </a:t>
            </a:r>
            <a:r>
              <a:rPr lang="en-US" sz="1200" kern="1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Gy</a:t>
            </a:r>
            <a:r>
              <a:rPr lang="en-US" sz="1200" kern="1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/ 30 fractions).  13 years later, at the age of 31, she developed a focal recurrence.  (a) First recurrence tumor.  Gadolinium contrast-enhanced </a:t>
            </a:r>
            <a:r>
              <a:rPr lang="en-US" sz="1200" kern="1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T1</a:t>
            </a:r>
            <a:r>
              <a:rPr lang="en-US" sz="1200" kern="1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-weighted MRI. Gross total resection and stereotactic radiosurgery (18Gy) was performed. (b) Post-operative contrast-enhanced T1W MRI, axial of the first recurrence. (c) Fifty-three months later, the patient developed a small focal recurrence that was observed (second recurrence).  (d-e) The tumor continued to grow over the subsequent years.   (f-</a:t>
            </a:r>
            <a:r>
              <a:rPr lang="en-US" sz="1200" kern="1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lang="en-US" sz="1200" kern="1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) Thirty-five months after the patient’s second recurrence, i.e. 20 years after her first diagnosis, she developed progressive hand weakness (f, contrast-enhanced T1W, axial; g, T2W, axial; h, FLAIR, coronal). The lesion exhibited elevated cerebral blood flow on MR perfusion imaging (</a:t>
            </a:r>
            <a:r>
              <a:rPr lang="en-US" sz="1200" kern="1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i</a:t>
            </a:r>
            <a:r>
              <a:rPr lang="en-US" sz="1200" kern="1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, axial).  (j) The patient underwent her fourth craniotomy for gross total resection (postoperative day 1 contrast-enhanced T1W MRI, axial).  She is currently alive 154.3 months after initial diagnosis.</a:t>
            </a:r>
            <a:endParaRPr lang="en-HK" sz="1200" kern="100" dirty="0"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2154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1755A8-9ECF-462B-94BF-CC57971E1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25" y="453441"/>
            <a:ext cx="3883117" cy="25824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4518C6-2230-4106-A6F8-CDEC41293AEB}"/>
              </a:ext>
            </a:extLst>
          </p:cNvPr>
          <p:cNvSpPr txBox="1"/>
          <p:nvPr/>
        </p:nvSpPr>
        <p:spPr>
          <a:xfrm>
            <a:off x="7775099" y="3255611"/>
            <a:ext cx="194916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 ( the initial tumor)  (a)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stained photomicrograph illustrating the presence of typical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astroblastic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papillae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(b) extensive hyalinized areas within the tumor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(c)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for epithelial membrane antigen (EMA)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(d) Dual-color FISH analysis confirmed the presence of MN1 fusion, exhibiting a classic split pattern comprising a red signal, a green signal, and a fused red/green signal. RNA sequencing corroborated the presence of MN1::BEND2 fusion.</a:t>
            </a:r>
          </a:p>
          <a:p>
            <a:endParaRPr lang="en-HK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1BB4C-E847-496D-AB5F-40ACACFDF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43" y="419673"/>
            <a:ext cx="3937000" cy="26182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66B5F1-BBA2-4A57-A541-99D224F5F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61" y="3393601"/>
            <a:ext cx="3883118" cy="25824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1CE027-3B14-403D-A5A3-BAE8F95D93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543" y="3393603"/>
            <a:ext cx="3257550" cy="28699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68855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104321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1EB96E-BFDA-46CB-A766-80ABF00C124D}"/>
              </a:ext>
            </a:extLst>
          </p:cNvPr>
          <p:cNvSpPr txBox="1"/>
          <p:nvPr/>
        </p:nvSpPr>
        <p:spPr>
          <a:xfrm>
            <a:off x="4160514" y="316885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681927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3987591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1EB96E-BFDA-46CB-A766-80ABF00C124D}"/>
              </a:ext>
            </a:extLst>
          </p:cNvPr>
          <p:cNvSpPr txBox="1"/>
          <p:nvPr/>
        </p:nvSpPr>
        <p:spPr>
          <a:xfrm>
            <a:off x="4043784" y="316885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0042B02-8391-4CCF-91E4-8A873317C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35" y="656040"/>
            <a:ext cx="3866401" cy="25712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21A03A-C577-4BD0-958C-B68CF8967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821" y="656042"/>
            <a:ext cx="3866401" cy="25712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052DEE-9526-4F7D-86F9-6E2E1FEF55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3" y="3533663"/>
            <a:ext cx="4101530" cy="272766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E7F7EC8-6A54-418C-9D81-A64B9272AEA7}"/>
              </a:ext>
            </a:extLst>
          </p:cNvPr>
          <p:cNvSpPr txBox="1"/>
          <p:nvPr/>
        </p:nvSpPr>
        <p:spPr>
          <a:xfrm>
            <a:off x="8228415" y="1663203"/>
            <a:ext cx="1677587" cy="2516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2.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stained photomicrograph showing the recurrence of tumor 1, at 13 years after the initial tumor diagnosis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depicts extensively hyalinized areas within the recurrent tumor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(c)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for EMA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(d) FISH analysis revealed the presence of MN1 fusion.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A9A787-8F5E-4CCE-ADD5-6EA0B2653E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3" r="1478" b="12907"/>
          <a:stretch/>
        </p:blipFill>
        <p:spPr>
          <a:xfrm>
            <a:off x="4337659" y="3530750"/>
            <a:ext cx="3834563" cy="267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2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3987591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F7EC8-6A54-418C-9D81-A64B9272AEA7}"/>
              </a:ext>
            </a:extLst>
          </p:cNvPr>
          <p:cNvSpPr txBox="1"/>
          <p:nvPr/>
        </p:nvSpPr>
        <p:spPr>
          <a:xfrm>
            <a:off x="4447598" y="3648543"/>
            <a:ext cx="42813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3.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stained photomicrograph showing the second recurrence of tumor 1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demonstrates the tumor was positive for EMA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analysis revealed the presence of MN1 fusion.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8C09D4-5D6E-450B-8EC7-AE1969932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3" y="658068"/>
            <a:ext cx="3772169" cy="250863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5670DA-BCCD-427F-A141-7F2C6DA8E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27" y="658066"/>
            <a:ext cx="3836468" cy="2551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E04AC8-8202-4467-95B5-A61F1E60A1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2" t="16062" r="13858" b="17805"/>
          <a:stretch/>
        </p:blipFill>
        <p:spPr>
          <a:xfrm>
            <a:off x="246436" y="3658832"/>
            <a:ext cx="3741157" cy="288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1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3987591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7F7EC8-6A54-418C-9D81-A64B9272AEA7}"/>
              </a:ext>
            </a:extLst>
          </p:cNvPr>
          <p:cNvSpPr txBox="1"/>
          <p:nvPr/>
        </p:nvSpPr>
        <p:spPr>
          <a:xfrm>
            <a:off x="4447598" y="3648543"/>
            <a:ext cx="428135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4.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stained photomicrograph showing the third recurrence of tumor 1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The tumor was positive for EMA expression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the tumor was positive for MN1 fusion.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D9A5FF-B38A-4654-B394-44F1A220F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18" y="564862"/>
            <a:ext cx="3789035" cy="25198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DF7259-0EEE-45EB-BD38-85FF32A5C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439" y="564862"/>
            <a:ext cx="3976618" cy="26445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81C6C11-11C3-4DC4-B013-859CEDACF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8" y="3369375"/>
            <a:ext cx="3789035" cy="333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5FCE7-F97E-4B01-AA36-0CF6A64CB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49" y="447364"/>
            <a:ext cx="5600043" cy="5376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EB47A8-F1CD-430B-A4D4-51BFA823424D}"/>
              </a:ext>
            </a:extLst>
          </p:cNvPr>
          <p:cNvSpPr txBox="1"/>
          <p:nvPr/>
        </p:nvSpPr>
        <p:spPr>
          <a:xfrm>
            <a:off x="6045401" y="2480134"/>
            <a:ext cx="3747110" cy="2466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Radiological images of tumor 5.  (a) Right frontal operculum intra-axial heterogeneously gadolinium contrast-enhancing lesion (MRI </a:t>
            </a:r>
            <a:r>
              <a:rPr lang="en-US" sz="12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T1</a:t>
            </a:r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-weighted sequence).  (b) The lesion is circumscribed (</a:t>
            </a:r>
            <a:r>
              <a:rPr lang="en-US" sz="12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T2</a:t>
            </a:r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-weighted sequence). (c) with perilesional edema (FLAIR sequence). (d) MR spectroscopy demonstrates a choline peak with a choline (Ch) / N-</a:t>
            </a:r>
            <a:r>
              <a:rPr lang="en-US" sz="12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acetylaspartate</a:t>
            </a:r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 (NAA) ratio of 7.06, supporting a neoplastic process (region of interest: white voxel within tumor).</a:t>
            </a:r>
            <a:endParaRPr lang="en-HK" sz="12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just"/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HK" sz="12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en-US" sz="20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 </a:t>
            </a:r>
            <a:endParaRPr lang="en-HK" sz="2000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294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054283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38D6BA-B864-4C56-B0CE-207315512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969" y="565409"/>
            <a:ext cx="3787392" cy="251875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8B6E0D1-0867-49F4-B12B-A187773C4C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565407"/>
            <a:ext cx="3787392" cy="25187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F26CBB-1619-45AA-BB1C-84CE62F57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77" y="3429002"/>
            <a:ext cx="3787393" cy="251875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7359411" y="3786485"/>
            <a:ext cx="1677587" cy="1869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5.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shows typical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astroblastic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papillae features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depicts well-circumscribed</a:t>
            </a: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border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(c)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for EMA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(d) FISH confirmed MN1 fusion.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2E6AB4-B99F-4D48-9BA2-5226DA1080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0" t="16064" r="22653" b="20021"/>
          <a:stretch/>
        </p:blipFill>
        <p:spPr>
          <a:xfrm>
            <a:off x="4405663" y="3429002"/>
            <a:ext cx="2910399" cy="25187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C30BAF0-E488-48BE-AF08-5CD740482B78}"/>
              </a:ext>
            </a:extLst>
          </p:cNvPr>
          <p:cNvSpPr txBox="1"/>
          <p:nvPr/>
        </p:nvSpPr>
        <p:spPr>
          <a:xfrm>
            <a:off x="4054283" y="318859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830882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1A941B-AB34-46FA-95F6-B1F660EA473A}"/>
              </a:ext>
            </a:extLst>
          </p:cNvPr>
          <p:cNvSpPr txBox="1"/>
          <p:nvPr/>
        </p:nvSpPr>
        <p:spPr>
          <a:xfrm>
            <a:off x="6439713" y="2153245"/>
            <a:ext cx="3372255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Radiological images of tumor 6.  (a) Left supramarginal gyrus intra-axial heterogeneously gadolinium contrast-enhancing lesion (MRI </a:t>
            </a:r>
            <a:r>
              <a:rPr lang="en-US" sz="12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T1</a:t>
            </a:r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-weighted).  (b) The lesion was circumscribed (</a:t>
            </a:r>
            <a:r>
              <a:rPr lang="en-US" sz="1200" dirty="0" err="1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T2</a:t>
            </a:r>
            <a:r>
              <a:rPr lang="en-US" sz="1200" dirty="0"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-weighted). (c) with perilesional edema (FLAIR). (d) The tumor demonstrated restricted diffusion (DWI). </a:t>
            </a:r>
          </a:p>
          <a:p>
            <a:pPr algn="just"/>
            <a:endParaRPr lang="en-HK" dirty="0">
              <a:latin typeface="Calibri" panose="020F050202020403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E7D700-6B5C-43FD-99E4-1EC529D02B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54" t="21771" r="29710" b="7131"/>
          <a:stretch/>
        </p:blipFill>
        <p:spPr>
          <a:xfrm>
            <a:off x="45398" y="196387"/>
            <a:ext cx="6394315" cy="595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9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054283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8139551" y="3369375"/>
            <a:ext cx="1677587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6.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shows typical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astroblastic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papillae features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depicts well-circumscribed</a:t>
            </a: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border (arrows) (100x).  (c) EMA was positive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400x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(d) FISH and RNA-seq (not shown) confirmed MN1::BEND2 fusion.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0BAF0-E488-48BE-AF08-5CD740482B78}"/>
              </a:ext>
            </a:extLst>
          </p:cNvPr>
          <p:cNvSpPr txBox="1"/>
          <p:nvPr/>
        </p:nvSpPr>
        <p:spPr>
          <a:xfrm>
            <a:off x="4054283" y="318859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319FA01-BBE6-4092-B0BD-CA8BDE16F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514002"/>
            <a:ext cx="3761554" cy="25015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E6A8B9-6FE6-40CF-94C5-ABBBD84ED7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808" y="554477"/>
            <a:ext cx="3761554" cy="25015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3E6234-4F89-49B1-8F3C-25937E2D7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3554041"/>
            <a:ext cx="3998136" cy="26589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B292D9-CDBE-464A-AB5F-2D4BAE9ED2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88" r="12239" b="12497"/>
          <a:stretch/>
        </p:blipFill>
        <p:spPr>
          <a:xfrm>
            <a:off x="4405661" y="3554041"/>
            <a:ext cx="3542436" cy="2749482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220385B6-765D-40AA-B9BA-D98A5926A7EF}"/>
              </a:ext>
            </a:extLst>
          </p:cNvPr>
          <p:cNvSpPr/>
          <p:nvPr/>
        </p:nvSpPr>
        <p:spPr>
          <a:xfrm rot="1916013">
            <a:off x="6991513" y="924233"/>
            <a:ext cx="216880" cy="5337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7BFBC6DB-976C-4695-9340-FA9B78D7FB71}"/>
              </a:ext>
            </a:extLst>
          </p:cNvPr>
          <p:cNvSpPr/>
          <p:nvPr/>
        </p:nvSpPr>
        <p:spPr>
          <a:xfrm rot="1916013" flipH="1">
            <a:off x="7357861" y="1211628"/>
            <a:ext cx="222174" cy="5337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1748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054283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8139551" y="3369375"/>
            <a:ext cx="16775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7.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of tumor 7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EMA was positive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and RNA-seq (not shown) confirmed MN1::BEND2 fusion.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E801DD-0C2E-4A59-B3E1-4B7249D20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5" y="564660"/>
            <a:ext cx="3789638" cy="25202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774A59-00E0-4530-A965-7765E91A3F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409" y="564660"/>
            <a:ext cx="3789637" cy="25202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2DC302-909C-42AB-8245-3307071D23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3381148"/>
            <a:ext cx="3754407" cy="330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22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292207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292207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484450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8228413" y="3827700"/>
            <a:ext cx="1677587" cy="219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8, recurrence of tumor 7.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shows typical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astroblastic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papillae features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depicts well-circumscribed</a:t>
            </a:r>
          </a:p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tumor border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(c) EMA was positive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100x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(d) FISH and RNA-seq (not shown) confirmed MN1::BEND2 fusion.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30BAF0-E488-48BE-AF08-5CD740482B78}"/>
              </a:ext>
            </a:extLst>
          </p:cNvPr>
          <p:cNvSpPr txBox="1"/>
          <p:nvPr/>
        </p:nvSpPr>
        <p:spPr>
          <a:xfrm>
            <a:off x="4397992" y="318859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E7B16F-16B4-4C29-A693-48AED8EEFA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38" y="470932"/>
            <a:ext cx="3845822" cy="25576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3BACE5-79E4-416F-A00E-A034D564E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828" y="470933"/>
            <a:ext cx="3938522" cy="261926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A718B70-2F01-441A-9025-65783B89D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27" y="3524345"/>
            <a:ext cx="3966754" cy="26380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D5B612-05E0-44C8-9FCD-5B06A748CC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401" y="3554041"/>
            <a:ext cx="3306878" cy="291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4836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C2FDA3-C7E9-4913-BAC6-B705AE9B5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38" y="698669"/>
            <a:ext cx="4390701" cy="2919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A574CF-455E-4E17-BA2D-151117157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500" y="659335"/>
            <a:ext cx="3477938" cy="30641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91C83E-F576-433C-9BFA-A12AC4E7D046}"/>
              </a:ext>
            </a:extLst>
          </p:cNvPr>
          <p:cNvSpPr txBox="1"/>
          <p:nvPr/>
        </p:nvSpPr>
        <p:spPr>
          <a:xfrm>
            <a:off x="292207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07D8D1-2377-44E4-96BC-78E4158F2ADB}"/>
              </a:ext>
            </a:extLst>
          </p:cNvPr>
          <p:cNvSpPr txBox="1"/>
          <p:nvPr/>
        </p:nvSpPr>
        <p:spPr>
          <a:xfrm>
            <a:off x="4484450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6519EA-47AC-4BD0-BF33-F18E44206886}"/>
              </a:ext>
            </a:extLst>
          </p:cNvPr>
          <p:cNvSpPr txBox="1"/>
          <p:nvPr/>
        </p:nvSpPr>
        <p:spPr>
          <a:xfrm>
            <a:off x="3284406" y="4388882"/>
            <a:ext cx="312818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9.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 This tumor was negative for EMA (not shown). (b) FISH and RNA-seq (not shown) confirmed MN1::BEND2 fusion.</a:t>
            </a:r>
          </a:p>
        </p:txBody>
      </p:sp>
    </p:spTree>
    <p:extLst>
      <p:ext uri="{BB962C8B-B14F-4D97-AF65-F5344CB8AC3E}">
        <p14:creationId xmlns:p14="http://schemas.microsoft.com/office/powerpoint/2010/main" val="2510879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054283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039140" y="4234770"/>
            <a:ext cx="3138042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10.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Focally hyalinized areas were seen (not shown). 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EMA expression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and RNA-seq (not shown) confirmed MN1::BEND2 fusion.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2CFC4D-C433-4E9E-8FE0-7EB2FB4966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06" y="514003"/>
            <a:ext cx="3887548" cy="25853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8A1268-ECCA-48E4-BCFE-B1BA37EA2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661" y="514003"/>
            <a:ext cx="3887548" cy="2585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6A09E6-748A-44CA-91B0-7350A318F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3349440"/>
            <a:ext cx="3754407" cy="330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3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630753" y="32849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039140" y="4234770"/>
            <a:ext cx="313804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11.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EMA expression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fusion. Tumor was clustered with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mcPXA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did </a:t>
            </a:r>
            <a:r>
              <a:rPr lang="en-US" sz="1050">
                <a:latin typeface="Times New Roman" panose="02020603050405020304" pitchFamily="18" charset="0"/>
                <a:cs typeface="Times New Roman" panose="02020603050405020304" pitchFamily="18" charset="0"/>
              </a:rPr>
              <a:t>not show BRAF V600E by WES.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4D4D38-1C88-4BCA-AA63-C9F3C5176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562338"/>
            <a:ext cx="4148195" cy="27587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B40D4C-1E4C-437F-A965-DC3457A2E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132" y="589709"/>
            <a:ext cx="4148196" cy="27587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9B6C521-3463-4C71-A303-06AC2DF815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92" b="19565"/>
          <a:stretch/>
        </p:blipFill>
        <p:spPr>
          <a:xfrm>
            <a:off x="299876" y="3429000"/>
            <a:ext cx="4148195" cy="334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91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-51502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-51502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660567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039140" y="4234770"/>
            <a:ext cx="313804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12.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The tumor was positive for EMA in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fusion. Tumor possessed  BRAFV600E but histologically did not look like PXA.</a:t>
            </a:r>
          </a:p>
          <a:p>
            <a:pPr algn="just"/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6DCACB-5C62-4668-B045-A73EF449F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76" y="575347"/>
            <a:ext cx="4109072" cy="27326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AABACD3-4F1D-416B-B652-03CD109ED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75347"/>
            <a:ext cx="3985254" cy="2650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99B99B-4AF6-493A-A5BC-C45AEE9C81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6" r="17228"/>
          <a:stretch/>
        </p:blipFill>
        <p:spPr>
          <a:xfrm>
            <a:off x="299876" y="3469883"/>
            <a:ext cx="3521007" cy="33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07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546053" y="16558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236735" y="16037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236735" y="3244344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978625" y="119771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327377" y="4234770"/>
            <a:ext cx="313804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13.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The tumor was positive for EMA in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fusion. Tumor possessed  BRAFV600E but histologically did not look like PXA.</a:t>
            </a:r>
          </a:p>
          <a:p>
            <a:pPr algn="just"/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91A17F-DAD2-42CB-9905-43D0AC3FE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13" y="345040"/>
            <a:ext cx="4447002" cy="29574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2E593CF-6BC3-48E2-8D22-BC9FE4008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794" y="345040"/>
            <a:ext cx="4383213" cy="2914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EC97FC-2F88-4159-8FA6-1CC24AD3E9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6" t="15362" r="19444" b="8840"/>
          <a:stretch/>
        </p:blipFill>
        <p:spPr>
          <a:xfrm>
            <a:off x="588113" y="3471423"/>
            <a:ext cx="3243614" cy="32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59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405698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405698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5147588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039140" y="4234770"/>
            <a:ext cx="31380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14.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The tumor was positive for EMA in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400x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fusion.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AA98EC-484C-4E55-8F6E-9D247C5D1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31" y="514003"/>
            <a:ext cx="4056682" cy="269784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9E8D7C-ACC9-4F73-9B99-837CCE580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6" y="3429000"/>
            <a:ext cx="3695654" cy="32559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EDCC85B-E654-447B-A50E-512F8A9923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965" y="514003"/>
            <a:ext cx="4226059" cy="281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85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257816" y="182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405698" y="32933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405698" y="3184709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5147588" y="288734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039140" y="4234770"/>
            <a:ext cx="31380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15. (a)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H&amp;E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(b) The tumor was positive for EMA in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fusion.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2B1563-5C15-438F-9A32-0621CA084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6" y="524801"/>
            <a:ext cx="4261082" cy="28337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371B3A-4705-43D2-92D2-99A44CE49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536" y="524801"/>
            <a:ext cx="4261082" cy="28337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A8121B-1EC5-4F87-99B9-992C4E9F35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76" y="3554041"/>
            <a:ext cx="3491190" cy="307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456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D407F6-7C57-4BE0-A4C5-AB6F427C7C40}"/>
              </a:ext>
            </a:extLst>
          </p:cNvPr>
          <p:cNvSpPr txBox="1"/>
          <p:nvPr/>
        </p:nvSpPr>
        <p:spPr>
          <a:xfrm>
            <a:off x="8565930" y="16458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HK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FB017-6DF2-49DA-A0AB-919E74A1ACB6}"/>
              </a:ext>
            </a:extLst>
          </p:cNvPr>
          <p:cNvSpPr txBox="1"/>
          <p:nvPr/>
        </p:nvSpPr>
        <p:spPr>
          <a:xfrm>
            <a:off x="256612" y="15043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129473-098F-4A71-A799-E247FA7DAB64}"/>
              </a:ext>
            </a:extLst>
          </p:cNvPr>
          <p:cNvSpPr txBox="1"/>
          <p:nvPr/>
        </p:nvSpPr>
        <p:spPr>
          <a:xfrm>
            <a:off x="256612" y="3264221"/>
            <a:ext cx="351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99EFD3-1C82-4F1A-96E6-04B10A21F4FE}"/>
              </a:ext>
            </a:extLst>
          </p:cNvPr>
          <p:cNvSpPr txBox="1"/>
          <p:nvPr/>
        </p:nvSpPr>
        <p:spPr>
          <a:xfrm>
            <a:off x="4998502" y="10983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92B0D-9D31-4272-8318-E576C036719B}"/>
              </a:ext>
            </a:extLst>
          </p:cNvPr>
          <p:cNvSpPr txBox="1"/>
          <p:nvPr/>
        </p:nvSpPr>
        <p:spPr>
          <a:xfrm>
            <a:off x="5347254" y="4055868"/>
            <a:ext cx="313804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Histopathological and molecular characterization of tumor 16. Recurrence of tumor 14 six and a half months later. (a) H&amp;E photo (200x). Anaplasia and necrosis were focally seen (not shown) (b) The tumor was positive for EMA in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IHC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study (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200x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(c) FISH confirmed MN1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fuaion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BF1689-5E6D-4859-8F46-0C5C760EDC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90" y="405171"/>
            <a:ext cx="4465872" cy="2969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EDDBF7-CC77-40D0-97EB-491943078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114" y="405171"/>
            <a:ext cx="4350026" cy="28929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8E66AC-9208-4480-AE23-37639247F4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90" y="3549334"/>
            <a:ext cx="3371920" cy="29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66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3f5a3ac-ad43-4ca9-843e-0cc06b5d6c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534F2271AE4B4F9CA71D9715714C17" ma:contentTypeVersion="19" ma:contentTypeDescription="Create a new document." ma:contentTypeScope="" ma:versionID="12c203dc4a0f7e0490a8f4d7b567e319">
  <xsd:schema xmlns:xsd="http://www.w3.org/2001/XMLSchema" xmlns:xs="http://www.w3.org/2001/XMLSchema" xmlns:p="http://schemas.microsoft.com/office/2006/metadata/properties" xmlns:ns3="cfd41b55-d1c3-4ee8-8a4a-08d22a4f32b2" xmlns:ns4="d3f5a3ac-ad43-4ca9-843e-0cc06b5d6cc1" targetNamespace="http://schemas.microsoft.com/office/2006/metadata/properties" ma:root="true" ma:fieldsID="103461858648c27ead4188324dfb6fdc" ns3:_="" ns4:_="">
    <xsd:import namespace="cfd41b55-d1c3-4ee8-8a4a-08d22a4f32b2"/>
    <xsd:import namespace="d3f5a3ac-ad43-4ca9-843e-0cc06b5d6c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OCR" minOccurs="0"/>
                <xsd:element ref="ns4:MediaServiceLocation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d41b55-d1c3-4ee8-8a4a-08d22a4f32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f5a3ac-ad43-4ca9-843e-0cc06b5d6c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7BCA29-DA28-4B23-9537-D7915358002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1EB32F-615E-4007-AAAC-30756FAB101F}">
  <ds:schemaRefs>
    <ds:schemaRef ds:uri="cfd41b55-d1c3-4ee8-8a4a-08d22a4f32b2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3f5a3ac-ad43-4ca9-843e-0cc06b5d6cc1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2BF7D4D-6EB4-4CFA-9043-E01D02C91F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d41b55-d1c3-4ee8-8a4a-08d22a4f32b2"/>
    <ds:schemaRef ds:uri="d3f5a3ac-ad43-4ca9-843e-0cc06b5d6c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1693</TotalTime>
  <Words>1315</Words>
  <Application>Microsoft Office PowerPoint</Application>
  <PresentationFormat>A4 Paper (210x297 mm)</PresentationFormat>
  <Paragraphs>79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HK Ng (ACP)</dc:creator>
  <cp:lastModifiedBy>HK Ng</cp:lastModifiedBy>
  <cp:revision>31</cp:revision>
  <dcterms:created xsi:type="dcterms:W3CDTF">2025-06-27T08:12:24Z</dcterms:created>
  <dcterms:modified xsi:type="dcterms:W3CDTF">2026-03-10T07:55:05Z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0x0101001F534F2271AE4B4F9CA71D9715714C17</vt:lpwstr>
  </property>
</Properties>
</file>